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3BB5D1-EEAC-4DB1-91B5-9EA654CAF6AE}" v="1514" dt="2024-03-07T15:40:11.656"/>
    <p1510:client id="{6E343DA3-68CE-6940-A8FC-2C3CA87BFBFC}" v="1" dt="2024-03-07T15:53:59.9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92"/>
  </p:normalViewPr>
  <p:slideViewPr>
    <p:cSldViewPr snapToGrid="0">
      <p:cViewPr varScale="1">
        <p:scale>
          <a:sx n="114" d="100"/>
          <a:sy n="114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F0F92-75EF-451F-B47D-EF2D5681BE03}" type="datetimeFigureOut">
              <a:rPr lang="en-US" smtClean="0"/>
              <a:t>3/19/24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D9707-436D-4749-9965-DFB024602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25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err="1"/>
              <a:t>theproof</a:t>
            </a:r>
            <a:r>
              <a:rPr lang="en-US"/>
              <a:t> ofTheorem5criticallyreliesonthefactthatthescoresYn+1 n+1 isexchangeablewithsYn+1 1 ,...,sYn+1 n .</a:t>
            </a:r>
            <a:r>
              <a:rPr lang="en-US" err="1"/>
              <a:t>Wedefer</a:t>
            </a:r>
            <a:r>
              <a:rPr lang="en-US"/>
              <a:t> </a:t>
            </a:r>
            <a:r>
              <a:rPr lang="en-US" err="1"/>
              <a:t>theproofto</a:t>
            </a:r>
            <a:r>
              <a:rPr lang="en-US"/>
              <a:t>[1],</a:t>
            </a:r>
            <a:r>
              <a:rPr lang="en-US" err="1"/>
              <a:t>andnotethatupperboundin</a:t>
            </a:r>
            <a:r>
              <a:rPr lang="en-US"/>
              <a:t>(1)</a:t>
            </a:r>
            <a:r>
              <a:rPr lang="en-US" err="1"/>
              <a:t>alsoholdswhenthescorefunctioniscontinuous</a:t>
            </a:r>
            <a:r>
              <a:rPr lang="en-US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1D9707-436D-4749-9965-DFB024602B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59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2E09A-9889-7E91-C099-DD3A00D74B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DE8BBA-4C6E-3802-7FF3-1CB62D7C4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EA8D6-E597-0B7D-547C-7E33A004B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9E70-588E-45EC-BF8C-BBAE1C01037E}" type="datetimeFigureOut">
              <a:rPr lang="en-US" smtClean="0"/>
              <a:t>3/19/24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E7B7E-D804-C6F7-672C-17732C7DA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0AD9E-15CA-02DC-7EC4-086B734C5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900-E2BF-4816-9D20-D12E3E025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19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6EFBA-4A26-7FB2-93AC-CC5397C59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8A4F81-16AA-3113-9C54-5DAC610A4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0CFF4-A9B9-6022-9B12-D76F86397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9E70-588E-45EC-BF8C-BBAE1C01037E}" type="datetimeFigureOut">
              <a:rPr lang="en-US" smtClean="0"/>
              <a:t>3/19/24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7CC8B-2BFD-B6EE-C8EB-619D7FC1C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1D98B-B451-5026-B847-824F2755A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900-E2BF-4816-9D20-D12E3E025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64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3E49A-52F8-9F0D-522B-DFEB971B12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613B00-DA06-A8E8-EF29-1D75856D29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935852-82E9-BD2D-E848-94C4E0646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9E70-588E-45EC-BF8C-BBAE1C01037E}" type="datetimeFigureOut">
              <a:rPr lang="en-US" smtClean="0"/>
              <a:t>3/19/24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2594E-A0E7-19B5-B8E9-93E0404B1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4A6BD-127A-6E53-DE2A-2035316E5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900-E2BF-4816-9D20-D12E3E025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77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BD0AD-F818-7476-4C47-4DBA40C96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C4D25-1E38-8D6A-2A35-7E4931379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2B530B-450A-364A-0442-913D09F39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9E70-588E-45EC-BF8C-BBAE1C01037E}" type="datetimeFigureOut">
              <a:rPr lang="en-US" smtClean="0"/>
              <a:t>3/19/24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99656-4D07-716D-7023-5DB7DFAC3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1B48A-6199-E8E4-B264-92D2B407D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900-E2BF-4816-9D20-D12E3E025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250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36B50-CA40-AAC2-5D4E-BDA9DFF33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9B2B4-E25B-2EAA-0A34-2ECDAE3A50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F0EEA-3EA1-9ECF-DFE8-25AFC5D49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9E70-588E-45EC-BF8C-BBAE1C01037E}" type="datetimeFigureOut">
              <a:rPr lang="en-US" smtClean="0"/>
              <a:t>3/19/24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FAF38-0057-082C-BC18-D6F578B31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FC18C-2BCD-0B5B-1572-0FE7F3839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900-E2BF-4816-9D20-D12E3E025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347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C1E03-3308-0211-783F-29E7358E0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2374B-51B3-47FE-7565-331E8EF40B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DF1016-7E03-C31A-75E3-CF3BB8BCBC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3BFDDA-E580-9CB8-768C-CC22A5FB2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9E70-588E-45EC-BF8C-BBAE1C01037E}" type="datetimeFigureOut">
              <a:rPr lang="en-US" smtClean="0"/>
              <a:t>3/19/24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2A1571-F30D-ED61-EA33-E2294AC04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374A6B-A869-2149-1AE0-8C1C9125A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900-E2BF-4816-9D20-D12E3E025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13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22C61-17B0-9568-2A98-5CEAC8147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1796C-DD09-CDBE-8888-E228471D0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F8EDDA-D987-CE7A-0205-55EF77C6F4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5158D0-7FFB-73CF-6701-15A1326007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362CFA-1DD6-4629-4F23-BC4723D37D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3B6441-2C72-30F5-4BF8-4C20728FA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9E70-588E-45EC-BF8C-BBAE1C01037E}" type="datetimeFigureOut">
              <a:rPr lang="en-US" smtClean="0"/>
              <a:t>3/19/24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4B3380-FF7C-2B67-156B-49677AC24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8AD236-5A71-69A8-0378-294CA96DD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900-E2BF-4816-9D20-D12E3E025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758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505BD-A863-5A44-9FBA-241286DF4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D901B9-C0D2-3CBA-9AB1-FB49A1740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9E70-588E-45EC-BF8C-BBAE1C01037E}" type="datetimeFigureOut">
              <a:rPr lang="en-US" smtClean="0"/>
              <a:t>3/19/24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6F58E5-90D9-B74E-9144-104C47FCE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7D944C-364A-4B2A-2AB8-E2F1D82B3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900-E2BF-4816-9D20-D12E3E025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02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75AA79-D54A-C0FA-912F-E31AC8509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9E70-588E-45EC-BF8C-BBAE1C01037E}" type="datetimeFigureOut">
              <a:rPr lang="en-US" smtClean="0"/>
              <a:t>3/19/24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36E459-E19C-65C9-05AA-F1D95B011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BDD1EF-61DC-7C27-2026-54228E944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900-E2BF-4816-9D20-D12E3E025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51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79FC8-2936-148C-9835-66D5A7808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8B61C-3E96-B1A4-5E73-7E0F96728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554D02-7672-7627-C022-C41394EE58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24589A-C095-7237-F20C-8A34A77EA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9E70-588E-45EC-BF8C-BBAE1C01037E}" type="datetimeFigureOut">
              <a:rPr lang="en-US" smtClean="0"/>
              <a:t>3/19/24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EB39A5-F821-CC8B-A808-35EE803A5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FEF414-CD88-1965-7863-6126BFC2F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900-E2BF-4816-9D20-D12E3E025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19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17FCC-3FB5-FF2B-5AB0-32077626E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19139A-488F-C8C8-7795-7C9A743A68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93FC05-5EA3-A4CC-00BB-C19DEADA0E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E28FCD-618E-2FC6-4237-8B9EA2AC7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9E70-588E-45EC-BF8C-BBAE1C01037E}" type="datetimeFigureOut">
              <a:rPr lang="en-US" smtClean="0"/>
              <a:t>3/19/24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607E83-7B97-AA47-8914-8C2975999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C51889-2DF5-35F3-9B74-68A9F164E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900-E2BF-4816-9D20-D12E3E025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90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AE15BD-DF93-2267-6B25-87CD3297B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531F66-6864-EF11-CD85-60BABC5E6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2824C-5C9E-7D25-68A4-3731CF8033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F9E70-588E-45EC-BF8C-BBAE1C01037E}" type="datetimeFigureOut">
              <a:rPr lang="en-US" smtClean="0"/>
              <a:t>3/19/24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ED103-84D3-BC0B-204B-B95323C66A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B0FF7-F5AF-0DA7-B963-E822E3B7FA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13900-E2BF-4816-9D20-D12E3E025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8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4B8E5-E150-BD5E-8F8E-852E11F91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Conformal Inference</a:t>
            </a:r>
            <a:br>
              <a:rPr lang="en-US"/>
            </a:br>
            <a:br>
              <a:rPr lang="en-US"/>
            </a:b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06E13D-A2F7-E69C-A388-24DC636783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cartoon of a person pointing at a white board&#10;&#10;Description automatically generated">
            <a:extLst>
              <a:ext uri="{FF2B5EF4-FFF2-40B4-BE49-F238E27FC236}">
                <a16:creationId xmlns:a16="http://schemas.microsoft.com/office/drawing/2014/main" id="{A9B1BFAD-3C83-C4F1-3FD1-00999BA70E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2957780"/>
            <a:ext cx="9210261" cy="2738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01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48F8C-70CF-462B-1B18-54C4152D3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42"/>
            <a:ext cx="11353800" cy="1543589"/>
          </a:xfrm>
        </p:spPr>
        <p:txBody>
          <a:bodyPr/>
          <a:lstStyle/>
          <a:p>
            <a:r>
              <a:rPr lang="en-US"/>
              <a:t>APS continued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9A30A5-0975-23CC-69F8-CF7E3A65000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087944"/>
                <a:ext cx="7978747" cy="5369500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/>
                  <a:t>A score function is defined with inspiration from the oracle algorithm:</a:t>
                </a:r>
              </a:p>
              <a:p>
                <a:endParaRPr lang="en-US"/>
              </a:p>
              <a:p>
                <a:r>
                  <a:rPr lang="en-US"/>
                  <a:t>So, this score greedily includes classes into the prediction set until true label is reached and then it stops </a:t>
                </a:r>
              </a:p>
              <a:p>
                <a:r>
                  <a:rPr lang="en-US"/>
                  <a:t>Unlike the simple score talked about before, it utilizes the </a:t>
                </a:r>
                <a:r>
                  <a:rPr lang="en-US" err="1"/>
                  <a:t>softmax</a:t>
                </a:r>
                <a:r>
                  <a:rPr lang="en-US"/>
                  <a:t> outputs of all classes, not just the true class</a:t>
                </a:r>
              </a:p>
              <a:p>
                <a:r>
                  <a:rPr lang="en-US"/>
                  <a:t>As in all conformal procedures, set</a:t>
                </a:r>
              </a:p>
              <a:p>
                <a:pPr marL="0" indent="0" algn="ctr">
                  <a:buNone/>
                </a:pPr>
                <a:r>
                  <a:rPr lang="en-US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𝑄𝑢𝑎𝑛𝑡𝑖𝑙𝑒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(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; 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⌈"/>
                            <m:endChr m:val="⌉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(1−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+1)</m:t>
                            </m:r>
                          </m:e>
                        </m:d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/>
              </a:p>
              <a:p>
                <a:r>
                  <a:rPr lang="en-US"/>
                  <a:t>Then, the prediction set is modified slightly to avoid zero-size sets: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9A30A5-0975-23CC-69F8-CF7E3A6500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087944"/>
                <a:ext cx="7978747" cy="5369500"/>
              </a:xfrm>
              <a:blipFill>
                <a:blip r:embed="rId2"/>
                <a:stretch>
                  <a:fillRect l="-1146" t="-1703" r="-458" b="-18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A math equation with black text&#10;&#10;Description automatically generated">
            <a:extLst>
              <a:ext uri="{FF2B5EF4-FFF2-40B4-BE49-F238E27FC236}">
                <a16:creationId xmlns:a16="http://schemas.microsoft.com/office/drawing/2014/main" id="{984E865F-B786-09B8-FD91-E012736E5B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972" y="1764928"/>
            <a:ext cx="2591162" cy="533474"/>
          </a:xfrm>
          <a:prstGeom prst="rect">
            <a:avLst/>
          </a:prstGeom>
        </p:spPr>
      </p:pic>
      <p:pic>
        <p:nvPicPr>
          <p:cNvPr id="7" name="Picture 6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66F6D195-E5F6-5839-4B2A-1F6836E8E7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972" y="6157364"/>
            <a:ext cx="4410691" cy="600159"/>
          </a:xfrm>
          <a:prstGeom prst="rect">
            <a:avLst/>
          </a:prstGeom>
        </p:spPr>
      </p:pic>
      <p:pic>
        <p:nvPicPr>
          <p:cNvPr id="9" name="Picture 8" descr="A comparison of graphs and diagrams&#10;&#10;Description automatically generated">
            <a:extLst>
              <a:ext uri="{FF2B5EF4-FFF2-40B4-BE49-F238E27FC236}">
                <a16:creationId xmlns:a16="http://schemas.microsoft.com/office/drawing/2014/main" id="{79B2EDE3-7527-80F3-897B-DD07A88AD27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204" y="2631533"/>
            <a:ext cx="4267796" cy="183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63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1D0D3-58FA-F10B-3393-B5C1F5532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Conformalized</a:t>
            </a:r>
            <a:r>
              <a:rPr lang="en-US"/>
              <a:t> Quantile Regression [1]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6652528-2330-ABF9-80B2-B7D21044CAC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1075" y="1825625"/>
                <a:ext cx="11720221" cy="4226832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/>
                  <a:t>Base Model: Quantile Regression, which attempts to learn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/>
                  <a:t> quantile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𝑡𝑒𝑠𝑡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|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𝑡𝑒𝑠𝑡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/>
                  <a:t> for each value of x. </a:t>
                </a:r>
              </a:p>
              <a:p>
                <a:r>
                  <a:rPr lang="en-US"/>
                  <a:t>Let the true quantile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/>
                  <a:t> and the fitted model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𝛾</m:t>
                                </m:r>
                              </m:sub>
                            </m:sSub>
                          </m:e>
                        </m:acc>
                      </m:e>
                      <m:sub/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/>
                  <a:t>. </a:t>
                </a:r>
              </a:p>
              <a:p>
                <a:r>
                  <a:rPr lang="en-US"/>
                  <a:t>By definition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𝑡𝑒𝑠𝑡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|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𝑡𝑒𝑠𝑡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/>
                  <a:t> lands below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0.05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/>
                  <a:t> with 5% probability and above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/>
                  <a:t> with 5% probability, we would expect the interval [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0.05</m:t>
                            </m:r>
                          </m:sub>
                        </m:sSub>
                      </m:e>
                    </m:acc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0.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e>
                    </m:acc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/>
                  <a:t>] to have approx. 90% coverage. </a:t>
                </a:r>
              </a:p>
              <a:p>
                <a:r>
                  <a:rPr lang="en-US"/>
                  <a:t>However the fitted quantiles may be inaccurate</a:t>
                </a:r>
              </a:p>
              <a:p>
                <a:r>
                  <a:rPr lang="en-US"/>
                  <a:t>After training an algorithm to output 2 such quantiles (</a:t>
                </a:r>
                <a:r>
                  <a:rPr lang="en-US" err="1"/>
                  <a:t>eg</a:t>
                </a:r>
                <a:r>
                  <a:rPr lang="en-US"/>
                  <a:t> </a:t>
                </a:r>
                <a:r>
                  <a:rPr lang="en-US" err="1"/>
                  <a:t>pytorch’s</a:t>
                </a:r>
                <a:r>
                  <a:rPr lang="en-US"/>
                  <a:t> </a:t>
                </a:r>
                <a:r>
                  <a:rPr lang="en-US" err="1"/>
                  <a:t>QuantileLoss</a:t>
                </a:r>
                <a:r>
                  <a:rPr lang="en-US"/>
                  <a:t> called Pinball loss)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/2</m:t>
                        </m:r>
                      </m:sub>
                    </m:sSub>
                  </m:oMath>
                </a14:m>
                <a:r>
                  <a:rPr lang="en-US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/2</m:t>
                        </m:r>
                      </m:sub>
                    </m:sSub>
                  </m:oMath>
                </a14:m>
                <a:r>
                  <a:rPr lang="en-US"/>
                  <a:t>, we can define the score to be the difference between y and its nearest quantile    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6652528-2330-ABF9-80B2-B7D21044CA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1075" y="1825625"/>
                <a:ext cx="11720221" cy="4226832"/>
              </a:xfrm>
              <a:blipFill>
                <a:blip r:embed="rId2"/>
                <a:stretch>
                  <a:fillRect l="-832" t="-2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07868C31-CB69-A828-4E15-899A211CE3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884" y="5863419"/>
            <a:ext cx="2764602" cy="406227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8AAD60-A89E-530A-4A3E-B42AE8A7C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86836"/>
            <a:ext cx="12192000" cy="365125"/>
          </a:xfrm>
        </p:spPr>
        <p:txBody>
          <a:bodyPr/>
          <a:lstStyle/>
          <a:p>
            <a:pPr algn="l"/>
            <a:r>
              <a:rPr lang="en-US"/>
              <a:t>[1] R. </a:t>
            </a:r>
            <a:r>
              <a:rPr lang="en-US" err="1"/>
              <a:t>Koenker</a:t>
            </a:r>
            <a:r>
              <a:rPr lang="en-US"/>
              <a:t> and G. Bassett Jr, “Regression quantiles,” </a:t>
            </a:r>
            <a:r>
              <a:rPr lang="en-US" err="1"/>
              <a:t>Econometrica</a:t>
            </a:r>
            <a:r>
              <a:rPr lang="en-US"/>
              <a:t> : Journal of the Econometric Society, vol. 46, no. 1, pp. 33–50,1978</a:t>
            </a:r>
          </a:p>
        </p:txBody>
      </p:sp>
    </p:spTree>
    <p:extLst>
      <p:ext uri="{BB962C8B-B14F-4D97-AF65-F5344CB8AC3E}">
        <p14:creationId xmlns:p14="http://schemas.microsoft.com/office/powerpoint/2010/main" val="234860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148FB-E7EA-15B0-DC43-53BFD57AF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CQR continued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D5909A0-8202-53DB-392A-F159D6D6192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-1" y="1825624"/>
                <a:ext cx="7185727" cy="5032375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/>
                  <a:t>After computing the scores on the calibration set and setting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𝑄𝑢𝑎𝑛𝑡𝑖𝑙𝑒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(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; 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⌈"/>
                            <m:endChr m:val="⌉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(1−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+1)</m:t>
                            </m:r>
                          </m:e>
                        </m:d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/>
              </a:p>
              <a:p>
                <a:r>
                  <a:rPr lang="en-US"/>
                  <a:t>We can form valid prediction intervals by taking:</a:t>
                </a:r>
              </a:p>
              <a:p>
                <a:endParaRPr lang="en-US"/>
              </a:p>
              <a:p>
                <a:r>
                  <a:rPr lang="en-US"/>
                  <a:t>Intuitively the set C(x) just grows/shrinks the distance between the quantiles by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</m:oMath>
                </a14:m>
                <a:r>
                  <a:rPr lang="en-US"/>
                  <a:t> to achieve coverage </a:t>
                </a:r>
              </a:p>
              <a:p>
                <a:r>
                  <a:rPr lang="en-US"/>
                  <a:t>C will satisfy the coverage property. However, unlike the previous case, C will not represent a set of classes but instead a continuous interval in R</a:t>
                </a:r>
              </a:p>
              <a:p>
                <a:r>
                  <a:rPr lang="en-US"/>
                  <a:t>Quantile loss is a generalization of the L1-norm regression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D5909A0-8202-53DB-392A-F159D6D619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1" y="1825624"/>
                <a:ext cx="7185727" cy="5032375"/>
              </a:xfrm>
              <a:blipFill>
                <a:blip r:embed="rId2"/>
                <a:stretch>
                  <a:fillRect l="-1272" t="-2421" r="-1527" b="-26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9743DCE6-5220-4014-E616-1694F40BAC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8673" y="3076526"/>
            <a:ext cx="2333951" cy="352474"/>
          </a:xfrm>
          <a:prstGeom prst="rect">
            <a:avLst/>
          </a:prstGeom>
        </p:spPr>
      </p:pic>
      <p:pic>
        <p:nvPicPr>
          <p:cNvPr id="7" name="Picture 6" descr="A diagram of a graph&#10;&#10;Description automatically generated">
            <a:extLst>
              <a:ext uri="{FF2B5EF4-FFF2-40B4-BE49-F238E27FC236}">
                <a16:creationId xmlns:a16="http://schemas.microsoft.com/office/drawing/2014/main" id="{1A1B80AA-3FC2-BFEE-50DB-75E688ADA1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985" y="2693150"/>
            <a:ext cx="3847117" cy="2056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95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53C6F-07E7-0DBA-417C-E5A656074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168" y="3586246"/>
            <a:ext cx="10515600" cy="2852737"/>
          </a:xfrm>
        </p:spPr>
        <p:txBody>
          <a:bodyPr/>
          <a:lstStyle/>
          <a:p>
            <a:pPr algn="ctr"/>
            <a:r>
              <a:rPr lang="en-US"/>
              <a:t>Thanks</a:t>
            </a:r>
          </a:p>
        </p:txBody>
      </p:sp>
      <p:pic>
        <p:nvPicPr>
          <p:cNvPr id="7" name="Picture 6" descr="A person pointing at a cat&#10;&#10;Description automatically generated">
            <a:extLst>
              <a:ext uri="{FF2B5EF4-FFF2-40B4-BE49-F238E27FC236}">
                <a16:creationId xmlns:a16="http://schemas.microsoft.com/office/drawing/2014/main" id="{9DC1E689-48F4-4CDF-B7C7-2081A3E394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009" y="850789"/>
            <a:ext cx="6293848" cy="4043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44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07427-F378-79D6-39DE-C3FB90A40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393" y="224826"/>
            <a:ext cx="10515600" cy="1325563"/>
          </a:xfrm>
        </p:spPr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38AE1-B2FC-BB8E-419E-0652972BA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393" y="1452150"/>
            <a:ext cx="11855395" cy="2762042"/>
          </a:xfrm>
        </p:spPr>
        <p:txBody>
          <a:bodyPr>
            <a:normAutofit/>
          </a:bodyPr>
          <a:lstStyle/>
          <a:p>
            <a:r>
              <a:rPr lang="en-US"/>
              <a:t>Introduced for the first time be </a:t>
            </a:r>
            <a:r>
              <a:rPr lang="en-US" err="1"/>
              <a:t>Gammerman</a:t>
            </a:r>
            <a:r>
              <a:rPr lang="en-US"/>
              <a:t> et al. [1]. They focused on creating prediction sets for a binary response</a:t>
            </a:r>
          </a:p>
          <a:p>
            <a:r>
              <a:rPr lang="en-US"/>
              <a:t>Saunders et al. [2] used p-values to create prediction sets. This is the current framework in use</a:t>
            </a:r>
          </a:p>
          <a:p>
            <a:r>
              <a:rPr lang="en-US"/>
              <a:t>Wasserman et al. [3] brought conformal prediction from CS to Stats. A nice overview is given by Angelopoulos and Bates [4].</a:t>
            </a:r>
          </a:p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DCC29E-A5E8-B574-8831-950FDC72C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058895"/>
            <a:ext cx="12191999" cy="799106"/>
          </a:xfrm>
        </p:spPr>
        <p:txBody>
          <a:bodyPr/>
          <a:lstStyle/>
          <a:p>
            <a:pPr algn="l"/>
            <a:r>
              <a:rPr lang="en-US" sz="1000"/>
              <a:t>[1] Alex </a:t>
            </a:r>
            <a:r>
              <a:rPr lang="en-US" sz="1000" err="1"/>
              <a:t>Gammerman</a:t>
            </a:r>
            <a:r>
              <a:rPr lang="en-US" sz="1000"/>
              <a:t>, Vladimir </a:t>
            </a:r>
            <a:r>
              <a:rPr lang="en-US" sz="1000" err="1"/>
              <a:t>Vapnik</a:t>
            </a:r>
            <a:r>
              <a:rPr lang="en-US" sz="1000"/>
              <a:t>, and Vladimir Vovk. Learning by transduction. In Proceedings of the Fourteenth Conference on Uncertainty in Artificial Intelligence, pages 148–156. Morgan Kaufmann, 1998.</a:t>
            </a:r>
          </a:p>
          <a:p>
            <a:pPr algn="l"/>
            <a:r>
              <a:rPr lang="en-US" sz="1000"/>
              <a:t>[2] Craig Saunders, Alexander </a:t>
            </a:r>
            <a:r>
              <a:rPr lang="en-US" sz="1000" err="1"/>
              <a:t>Gammerman</a:t>
            </a:r>
            <a:r>
              <a:rPr lang="en-US" sz="1000"/>
              <a:t>, and </a:t>
            </a:r>
            <a:r>
              <a:rPr lang="en-US" sz="1000" err="1"/>
              <a:t>Volodya</a:t>
            </a:r>
            <a:r>
              <a:rPr lang="en-US" sz="1000"/>
              <a:t> Vovk. Transduction with confidence and credibility. Pages 722–726, 01 1999.</a:t>
            </a:r>
          </a:p>
          <a:p>
            <a:pPr algn="l"/>
            <a:r>
              <a:rPr lang="en-US" sz="1000"/>
              <a:t>[3] Jing Lei and Larry Wasserman. Distribution-free prediction bands for non-parametric regression. Journal of the Royal Statistical Society Series B, 76(1):71–96, January 2014. URL https://ideas.repec.org/a/bla/jorssb/ v76y2014i1p71-96.html.</a:t>
            </a:r>
          </a:p>
          <a:p>
            <a:pPr algn="l"/>
            <a:r>
              <a:rPr lang="en-US" sz="1000"/>
              <a:t>[4] Anastasios N. Angelopoulos and Stephen Bates. A gentle introduction to conformal prediction and distribution-free uncertainty quantification. </a:t>
            </a:r>
            <a:r>
              <a:rPr lang="en-US" sz="1000" err="1"/>
              <a:t>CoRR</a:t>
            </a:r>
            <a:r>
              <a:rPr lang="en-US" sz="1000"/>
              <a:t>, abs/2107.07511,2021. URL https://arxiv.org/abs/2107.07511.</a:t>
            </a:r>
          </a:p>
        </p:txBody>
      </p:sp>
      <p:pic>
        <p:nvPicPr>
          <p:cNvPr id="6" name="Picture 5" descr="A black and white drawing of a ghost&#10;&#10;Description automatically generated">
            <a:extLst>
              <a:ext uri="{FF2B5EF4-FFF2-40B4-BE49-F238E27FC236}">
                <a16:creationId xmlns:a16="http://schemas.microsoft.com/office/drawing/2014/main" id="{9AE2C86F-01AD-1938-28AA-2C84996CB7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6735" y="3617410"/>
            <a:ext cx="2501258" cy="244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750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60173-58EB-A79B-59E8-50C717B4A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/>
              <a:t>Setup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EECDC54-47A5-ED8F-A947-33663B3AA4F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407381"/>
                <a:ext cx="12435840" cy="4898004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/>
                  <a:t>We have n </a:t>
                </a:r>
                <a:r>
                  <a:rPr lang="en-US" err="1"/>
                  <a:t>i.i.d.</a:t>
                </a:r>
                <a:r>
                  <a:rPr lang="en-US"/>
                  <a:t> copies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…,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/>
                  <a:t> with distribution P</a:t>
                </a:r>
              </a:p>
              <a:p>
                <a:r>
                  <a:rPr lang="en-US"/>
                  <a:t>We want a set C(x)=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…,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/>
                  <a:t> such that: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≥1−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/>
                  <a:t> [1] </a:t>
                </a:r>
              </a:p>
              <a:p>
                <a:r>
                  <a:rPr lang="en-US"/>
                  <a:t>This coverage is guaranteed as long as our data is </a:t>
                </a:r>
                <a:r>
                  <a:rPr lang="en-US" err="1"/>
                  <a:t>i.i.d.</a:t>
                </a:r>
                <a:r>
                  <a:rPr lang="en-US"/>
                  <a:t> </a:t>
                </a:r>
              </a:p>
              <a:p>
                <a:r>
                  <a:rPr lang="en-US"/>
                  <a:t>We use rank statistics. Imagine we take a summary of Y and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𝑿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/>
                  <a:t> like V=|Y-</a:t>
                </a:r>
                <a:r>
                  <a:rPr lang="en-US" b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acc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</m:d>
                    <m:r>
                      <a:rPr lang="en-US" b="1" i="0" dirty="0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/>
                  <a:t>. </a:t>
                </a:r>
              </a:p>
              <a:p>
                <a:r>
                  <a:rPr lang="en-US"/>
                  <a:t>Assuming rank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/>
                  <a:t> is uniformly distributed 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/>
                  <a:t>, we have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/>
                  <a:t> is among the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e>
                    </m:d>
                  </m:oMath>
                </a14:m>
                <a:r>
                  <a:rPr lang="en-US"/>
                  <a:t> smallest values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/>
                  <a:t>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≥1−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endParaRPr lang="en-US"/>
              </a:p>
              <a:p>
                <a:r>
                  <a:rPr lang="en-US"/>
                  <a:t>Then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/>
                  <a:t> is </a:t>
                </a:r>
                <a:r>
                  <a:rPr lang="en-US" b="1"/>
                  <a:t>greater</a:t>
                </a:r>
                <a:r>
                  <a:rPr lang="en-US"/>
                  <a:t> than the smallest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e>
                    </m:d>
                  </m:oMath>
                </a14:m>
                <a:r>
                  <a:rPr lang="en-US"/>
                  <a:t> values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/>
                  <a:t>)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/>
                  <a:t>, but we don’t know what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/>
                  <a:t> is</a:t>
                </a:r>
              </a:p>
              <a:p>
                <a:r>
                  <a:rPr lang="en-US"/>
                  <a:t>But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/>
                  <a:t> cannot be greater than itself, so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/>
                  <a:t> is </a:t>
                </a:r>
                <a:r>
                  <a:rPr lang="en-US" b="1"/>
                  <a:t>greater</a:t>
                </a:r>
                <a:r>
                  <a:rPr lang="en-US"/>
                  <a:t> than the smallest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e>
                    </m:d>
                  </m:oMath>
                </a14:m>
                <a:r>
                  <a:rPr lang="en-US"/>
                  <a:t> values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/>
                  <a:t>)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/>
                  <a:t>  </a:t>
                </a:r>
              </a:p>
              <a:p>
                <a:r>
                  <a:rPr lang="en-US"/>
                  <a:t>Which tells us that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/>
                  <a:t> is among the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e>
                    </m:d>
                  </m:oMath>
                </a14:m>
                <a:r>
                  <a:rPr lang="en-US"/>
                  <a:t> smallest values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/>
                  <a:t>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≥1−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endParaRPr lang="en-US"/>
              </a:p>
              <a:p>
                <a:endParaRPr lang="en-US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EECDC54-47A5-ED8F-A947-33663B3AA4F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407381"/>
                <a:ext cx="12435840" cy="4898004"/>
              </a:xfrm>
              <a:blipFill>
                <a:blip r:embed="rId3"/>
                <a:stretch>
                  <a:fillRect l="-735" t="-3113" r="-539" b="-8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155DDA-A913-35C1-9EDC-2719B4B0B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12046227" cy="365125"/>
          </a:xfrm>
        </p:spPr>
        <p:txBody>
          <a:bodyPr/>
          <a:lstStyle/>
          <a:p>
            <a:pPr algn="l"/>
            <a:r>
              <a:rPr lang="en-US"/>
              <a:t>[1] V. Vovk, A. </a:t>
            </a:r>
            <a:r>
              <a:rPr lang="en-US" err="1"/>
              <a:t>Gammerman</a:t>
            </a:r>
            <a:r>
              <a:rPr lang="en-US"/>
              <a:t>, and C. Saunders, “Machine-learning applications of algorithmic randomness, ”in International Conference on Machine Learning,1999, pp. 444–453</a:t>
            </a:r>
          </a:p>
        </p:txBody>
      </p:sp>
    </p:spTree>
    <p:extLst>
      <p:ext uri="{BB962C8B-B14F-4D97-AF65-F5344CB8AC3E}">
        <p14:creationId xmlns:p14="http://schemas.microsoft.com/office/powerpoint/2010/main" val="3311803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268AB-18ED-26F0-C256-8F7E10AF9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ceil?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9E3FB2F-ED5C-CD20-44A8-34910C2920B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/>
                  <a:t>Say we have a sample size=500.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=0.20</m:t>
                    </m:r>
                  </m:oMath>
                </a14:m>
                <a:endParaRPr lang="en-US"/>
              </a:p>
              <a:p>
                <a:r>
                  <a:rPr lang="en-US"/>
                  <a:t>0.8*501=400.8</a:t>
                </a:r>
              </a:p>
              <a:p>
                <a:r>
                  <a:rPr lang="en-US"/>
                  <a:t>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501</m:t>
                        </m:r>
                      </m:sub>
                    </m:sSub>
                  </m:oMath>
                </a14:m>
                <a:r>
                  <a:rPr lang="en-US"/>
                  <a:t>is among the smallest 400.8 values of </a:t>
                </a:r>
                <a:r>
                  <a:rPr lang="en-US" b="1"/>
                  <a:t>V</a:t>
                </a:r>
                <a:r>
                  <a:rPr lang="en-US"/>
                  <a:t>)</a:t>
                </a:r>
              </a:p>
              <a:p>
                <a:r>
                  <a:rPr lang="en-US"/>
                  <a:t>We need an integer here, so, if I round down I get</a:t>
                </a:r>
              </a:p>
              <a:p>
                <a:pPr lvl="1"/>
                <a:r>
                  <a:rPr lang="en-US"/>
                  <a:t>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501</m:t>
                        </m:r>
                      </m:sub>
                    </m:sSub>
                  </m:oMath>
                </a14:m>
                <a:r>
                  <a:rPr lang="en-US"/>
                  <a:t>is among the smallest 400 values of </a:t>
                </a:r>
                <a:r>
                  <a:rPr lang="en-US" b="1"/>
                  <a:t>V</a:t>
                </a:r>
                <a:r>
                  <a:rPr lang="en-US"/>
                  <a:t>) = 79.8% &lt; 80%</a:t>
                </a:r>
              </a:p>
              <a:p>
                <a:r>
                  <a:rPr lang="en-US"/>
                  <a:t>If we round up, we get</a:t>
                </a:r>
              </a:p>
              <a:p>
                <a:pPr lvl="1"/>
                <a:r>
                  <a:rPr lang="en-US"/>
                  <a:t>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501</m:t>
                        </m:r>
                      </m:sub>
                    </m:sSub>
                  </m:oMath>
                </a14:m>
                <a:r>
                  <a:rPr lang="en-US"/>
                  <a:t>is among the smallest 401 values of </a:t>
                </a:r>
                <a:r>
                  <a:rPr lang="en-US" b="1"/>
                  <a:t>V</a:t>
                </a:r>
                <a:r>
                  <a:rPr lang="en-US"/>
                  <a:t>) = 80.004%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/>
                  <a:t> 80%</a:t>
                </a:r>
              </a:p>
              <a:p>
                <a:r>
                  <a:rPr lang="en-US"/>
                  <a:t>Generally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))∈[1−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,1−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−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n-US"/>
                  <a:t>)</a:t>
                </a:r>
              </a:p>
              <a:p>
                <a:pPr lvl="1"/>
                <a:endParaRPr lang="en-US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9E3FB2F-ED5C-CD20-44A8-34910C2920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4212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D785B-DEF7-EEA5-79B7-9F3565CC2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US"/>
              <a:t>Full Conformal Prediction for a Discrete Response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EA81A3-59C9-B403-627F-011BC24C742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094104"/>
                <a:ext cx="12192000" cy="5763895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/>
                  <a:t>For each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∈{0,1}</m:t>
                    </m:r>
                  </m:oMath>
                </a14:m>
                <a:r>
                  <a:rPr lang="en-US"/>
                  <a:t>, we train the model B, n times. So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b="1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dirty="0" smtClean="0">
                                        <a:latin typeface="Cambria Math" panose="02040503050406030204" pitchFamily="18" charset="0"/>
                                      </a:rPr>
                                      <m:t>𝑿</m:t>
                                    </m:r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,…,</m:t>
                            </m:r>
                            <m:d>
                              <m:dPr>
                                <m:ctrlPr>
                                  <a:rPr lang="en-US" b="1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dirty="0" smtClean="0">
                                        <a:latin typeface="Cambria Math" panose="02040503050406030204" pitchFamily="18" charset="0"/>
                                      </a:rPr>
                                      <m:t>𝑿</m:t>
                                    </m:r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d>
                              <m:dPr>
                                <m:ctrlPr>
                                  <a:rPr lang="en-US" b="1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dirty="0" smtClean="0">
                                        <a:latin typeface="Cambria Math" panose="02040503050406030204" pitchFamily="18" charset="0"/>
                                      </a:rPr>
                                      <m:t>𝑿</m:t>
                                    </m:r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,…</m:t>
                            </m:r>
                            <m:d>
                              <m:dPr>
                                <m:ctrlPr>
                                  <a:rPr lang="en-US" b="1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dirty="0" smtClean="0">
                                        <a:latin typeface="Cambria Math" panose="02040503050406030204" pitchFamily="18" charset="0"/>
                                      </a:rPr>
                                      <m:t>𝑿</m:t>
                                    </m:r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d>
                              <m:dPr>
                                <m:ctrlPr>
                                  <a:rPr lang="en-US" b="1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dirty="0" smtClean="0">
                                        <a:latin typeface="Cambria Math" panose="02040503050406030204" pitchFamily="18" charset="0"/>
                                      </a:rPr>
                                      <m:t>𝑿</m:t>
                                    </m:r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b>
                                </m:s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=1 …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/>
              </a:p>
              <a:p>
                <a:r>
                  <a:rPr lang="en-US"/>
                  <a:t>Then we compute n non-conformity scores using the true and predicted value of the left-out observation. E.g., Our NC score could be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  <m:d>
                      <m:d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1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/>
                  <a:t> where the model predicts the probability of the response being in class 1. We then train the model again, this time using all the data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b="1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dirty="0" smtClean="0">
                                        <a:latin typeface="Cambria Math" panose="02040503050406030204" pitchFamily="18" charset="0"/>
                                      </a:rPr>
                                      <m:t>𝑿</m:t>
                                    </m:r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,…,</m:t>
                            </m:r>
                            <m:d>
                              <m:dPr>
                                <m:ctrlPr>
                                  <a:rPr lang="en-US" b="1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dirty="0" smtClean="0">
                                        <a:latin typeface="Cambria Math" panose="02040503050406030204" pitchFamily="18" charset="0"/>
                                      </a:rPr>
                                      <m:t>𝑿</m:t>
                                    </m:r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</m:d>
                  </m:oMath>
                </a14:m>
                <a:r>
                  <a:rPr lang="en-US"/>
                  <a:t>. We then compute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e>
                    </m:acc>
                    <m:d>
                      <m:d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e>
                    </m:d>
                    <m:r>
                      <a:rPr lang="en-US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/>
              </a:p>
              <a:p>
                <a:r>
                  <a:rPr lang="en-US"/>
                  <a:t>For a given significance level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/>
                  <a:t>, we can compute a conformal prediction interval. First, compute a p-value for each possible response (0 or 1),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|{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=1,…,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+1;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≥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}|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n-US"/>
                  <a:t> meaning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𝑁𝑢𝑚𝑏𝑒𝑟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𝑒𝑥𝑎𝑚𝑝𝑙𝑒𝑠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𝑡h𝑎𝑡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𝑐𝑜𝑛𝑓𝑜𝑟𝑚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𝑤𝑜𝑟𝑠𝑒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𝑠𝑎𝑚𝑒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en-US"/>
              </a:p>
              <a:p>
                <a:r>
                  <a:rPr lang="en-US"/>
                  <a:t>If the p-value is greater than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/>
                  <a:t>, include y in the prediction set, don’t otherwise</a:t>
                </a:r>
              </a:p>
              <a:p>
                <a:pPr marL="0" indent="0">
                  <a:buNone/>
                </a:pPr>
                <a:r>
                  <a:rPr lang="en-US" b="1"/>
                  <a:t>Note: </a:t>
                </a:r>
                <a:r>
                  <a:rPr lang="en-US"/>
                  <a:t>We assume for simplicity that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/>
                  <a:t> is unique and if they are not add a random tiebreaker  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EA81A3-59C9-B403-627F-011BC24C74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094104"/>
                <a:ext cx="12192000" cy="5763895"/>
              </a:xfrm>
              <a:blipFill>
                <a:blip r:embed="rId2"/>
                <a:stretch>
                  <a:fillRect l="-1000" t="-2114" r="-9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1733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D785B-DEF7-EEA5-79B7-9F3565CC2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US"/>
              <a:t>Split Conformal Prediction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EA81A3-59C9-B403-627F-011BC24C742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094104"/>
                <a:ext cx="12192000" cy="5763895"/>
              </a:xfrm>
            </p:spPr>
            <p:txBody>
              <a:bodyPr>
                <a:normAutofit/>
              </a:bodyPr>
              <a:lstStyle/>
              <a:p>
                <a:r>
                  <a:rPr lang="en-US"/>
                  <a:t>Training a model n times is computationally expensive, leading to split/inductive conformal prediction</a:t>
                </a:r>
              </a:p>
              <a:p>
                <a:r>
                  <a:rPr lang="en-US"/>
                  <a:t>Split the data into 2 non-overlapping sets, a training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𝑡𝑟𝑎𝑖𝑛</m:t>
                        </m:r>
                      </m:sub>
                    </m:sSub>
                  </m:oMath>
                </a14:m>
                <a:r>
                  <a:rPr lang="en-US"/>
                  <a:t>) and a calibration set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𝑐𝑎𝑙</m:t>
                        </m:r>
                      </m:sub>
                    </m:sSub>
                  </m:oMath>
                </a14:m>
                <a:r>
                  <a:rPr lang="en-US"/>
                  <a:t>). </a:t>
                </a:r>
              </a:p>
              <a:p>
                <a:pPr lvl="1"/>
                <a:r>
                  <a:rPr lang="en-US"/>
                  <a:t>Train the model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𝑡𝑟𝑎𝑖𝑛</m:t>
                        </m:r>
                      </m:sub>
                    </m:sSub>
                  </m:oMath>
                </a14:m>
                <a:endParaRPr lang="en-US"/>
              </a:p>
              <a:p>
                <a:pPr lvl="1"/>
                <a:r>
                  <a:rPr lang="en-US"/>
                  <a:t>Decide on a non-conformity score that uses both the response/label (Y) and covariates (X)</a:t>
                </a:r>
              </a:p>
              <a:p>
                <a:pPr lvl="1"/>
                <a:r>
                  <a:rPr lang="en-US"/>
                  <a:t>Compute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𝑐𝑎𝑙</m:t>
                        </m:r>
                      </m:sub>
                    </m:sSub>
                  </m:oMath>
                </a14:m>
                <a:r>
                  <a:rPr lang="en-US"/>
                  <a:t> non-conformity scores,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…,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𝑐𝑎𝑙</m:t>
                                </m:r>
                              </m:sub>
                            </m:sSub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𝑐𝑎𝑙</m:t>
                                </m:r>
                              </m:sub>
                            </m:sSub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𝑐𝑎𝑙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/>
                  <a:t> using the calibration data and calculate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⌈"/>
                            <m:endChr m:val="⌉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(1−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)(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𝑐𝑎𝑙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+1)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𝑐𝑎𝑙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/>
                  <a:t> be the empirical quantile of </a:t>
                </a:r>
                <a:r>
                  <a:rPr lang="en-US" b="1"/>
                  <a:t>V</a:t>
                </a:r>
              </a:p>
              <a:p>
                <a:pPr lvl="1"/>
                <a:r>
                  <a:rPr lang="en-US"/>
                  <a:t>The prediction set is then C(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/>
                  <a:t>)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/>
                  <a:t> </a:t>
                </a:r>
              </a:p>
              <a:p>
                <a:endParaRPr lang="en-US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EA81A3-59C9-B403-627F-011BC24C74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094104"/>
                <a:ext cx="12192000" cy="5763895"/>
              </a:xfrm>
              <a:blipFill>
                <a:blip r:embed="rId2"/>
                <a:stretch>
                  <a:fillRect l="-900" t="-1691" r="-6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7D7E5444-4F15-9E4E-9CA0-4B01270680CD}"/>
              </a:ext>
            </a:extLst>
          </p:cNvPr>
          <p:cNvSpPr txBox="1"/>
          <p:nvPr/>
        </p:nvSpPr>
        <p:spPr>
          <a:xfrm>
            <a:off x="5557962" y="2969812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457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F989B-30DF-39B7-964A-026975833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Insights from Split Conformal Prediction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B50257C-2F4C-3091-18B2-0CA452BB004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/>
                  <a:t>The upper bound of the coverage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−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en-US"/>
              </a:p>
              <a:p>
                <a:r>
                  <a:rPr lang="en-US"/>
                  <a:t>In split, the upper bound becomes less tight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−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𝑐𝑎𝑙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en-US"/>
              </a:p>
              <a:p>
                <a:r>
                  <a:rPr lang="en-US"/>
                  <a:t>If the model needs a lot of training data to be “good”, it may be harder to choose a good train/calibrate ratio</a:t>
                </a:r>
              </a:p>
              <a:p>
                <a:r>
                  <a:rPr lang="en-US"/>
                  <a:t>There are other methods that can use multiple splits (conformal CV and conformal Jackknife)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B50257C-2F4C-3091-18B2-0CA452BB00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0911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C14A-2D54-4CB9-5728-42A3E15E5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Simple Conformal Score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265DE13-9458-A650-703A-E14A880BE06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/>
                  <a:t>Set the conformal score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=1−</m:t>
                    </m:r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acc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/>
                  <a:t> to be one minus the </a:t>
                </a:r>
                <a:r>
                  <a:rPr lang="en-US" err="1"/>
                  <a:t>softmax</a:t>
                </a:r>
                <a:r>
                  <a:rPr lang="en-US"/>
                  <a:t> output of the true score</a:t>
                </a:r>
              </a:p>
              <a:p>
                <a:r>
                  <a:rPr lang="en-US"/>
                  <a:t>The score is high when the </a:t>
                </a:r>
                <a:r>
                  <a:rPr lang="en-US" err="1"/>
                  <a:t>softmax</a:t>
                </a:r>
                <a:r>
                  <a:rPr lang="en-US"/>
                  <a:t> output of the true class is low, i.e., when the model is badly wrong</a:t>
                </a:r>
              </a:p>
              <a:p>
                <a:r>
                  <a:rPr lang="en-US"/>
                  <a:t>Define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</m:oMath>
                </a14:m>
                <a:r>
                  <a:rPr lang="en-US"/>
                  <a:t> to be the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+1)</m:t>
                        </m:r>
                      </m:e>
                    </m:d>
                  </m:oMath>
                </a14:m>
                <a:r>
                  <a:rPr lang="en-US"/>
                  <a:t>/n empirical quantile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/>
              </a:p>
              <a:p>
                <a:r>
                  <a:rPr lang="en-US"/>
                  <a:t>For each test point create a prediction set C that includes all classes with a high enough </a:t>
                </a:r>
                <a:r>
                  <a:rPr lang="en-US" err="1"/>
                  <a:t>softmax</a:t>
                </a:r>
                <a:r>
                  <a:rPr lang="en-US"/>
                  <a:t> output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265DE13-9458-A650-703A-E14A880BE0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A graph of data and a graph of data&#10;&#10;Description automatically generated with medium confidence">
            <a:extLst>
              <a:ext uri="{FF2B5EF4-FFF2-40B4-BE49-F238E27FC236}">
                <a16:creationId xmlns:a16="http://schemas.microsoft.com/office/drawing/2014/main" id="{6887E2EF-9DAB-9DE5-84ED-F3B5279AB2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364" y="4566254"/>
            <a:ext cx="5313929" cy="229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743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3B911-A4F8-623C-DBF4-FB472EEC4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Classification: Adaptive Prediction Sets [1]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FB1CEC-9966-C2F8-9B7B-E5E0E8E97B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/>
                  <a:t>Motivation: </a:t>
                </a:r>
                <a:r>
                  <a:rPr lang="en-US"/>
                  <a:t>If the </a:t>
                </a:r>
                <a:r>
                  <a:rPr lang="en-US" err="1"/>
                  <a:t>softmax</a:t>
                </a:r>
                <a:r>
                  <a:rPr lang="en-US"/>
                  <a:t> outputs of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𝑡𝑒𝑠𝑡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/>
                  <a:t> were a perfect model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𝑡𝑒𝑠𝑡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|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𝑡𝑒𝑠𝑡</m:t>
                        </m:r>
                      </m:sub>
                    </m:sSub>
                  </m:oMath>
                </a14:m>
                <a:r>
                  <a:rPr lang="en-US"/>
                  <a:t>, we would greedily include the top-scoring classes until their total mass just exceeded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/>
                  <a:t>.</a:t>
                </a:r>
              </a:p>
              <a:p>
                <a:r>
                  <a:rPr lang="en-US"/>
                  <a:t>Formally, our oracle algorithm can be described as: </a:t>
                </a:r>
              </a:p>
              <a:p>
                <a:endParaRPr lang="en-US"/>
              </a:p>
              <a:p>
                <a:endParaRPr lang="en-US"/>
              </a:p>
              <a:p>
                <a:r>
                  <a:rPr lang="en-US"/>
                  <a:t>In practice, this will not work as our estimator is not perfect and only provides a heuristic notion of uncertainty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FB1CEC-9966-C2F8-9B7B-E5E0E8E97B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1681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A math equations on a white background&#10;&#10;Description automatically generated">
            <a:extLst>
              <a:ext uri="{FF2B5EF4-FFF2-40B4-BE49-F238E27FC236}">
                <a16:creationId xmlns:a16="http://schemas.microsoft.com/office/drawing/2014/main" id="{F9A79E65-61CE-322B-6E79-29E09C3D14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3182" y="3639607"/>
            <a:ext cx="6068272" cy="866896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83295A-A647-A95E-711F-494800E6F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12192000" cy="365125"/>
          </a:xfrm>
        </p:spPr>
        <p:txBody>
          <a:bodyPr/>
          <a:lstStyle/>
          <a:p>
            <a:pPr algn="l"/>
            <a:r>
              <a:rPr lang="en-US"/>
              <a:t>[1] Romano, Yaniv, Matteo </a:t>
            </a:r>
            <a:r>
              <a:rPr lang="en-US" err="1"/>
              <a:t>Sesia</a:t>
            </a:r>
            <a:r>
              <a:rPr lang="en-US"/>
              <a:t>, and Emmanuel </a:t>
            </a:r>
            <a:r>
              <a:rPr lang="en-US" err="1"/>
              <a:t>Candes</a:t>
            </a:r>
            <a:r>
              <a:rPr lang="en-US"/>
              <a:t>. "Classification with valid and adaptive coverage." Advances in Neural Information Processing Systems 33 (2020): 3581-3591.</a:t>
            </a:r>
          </a:p>
        </p:txBody>
      </p:sp>
    </p:spTree>
    <p:extLst>
      <p:ext uri="{BB962C8B-B14F-4D97-AF65-F5344CB8AC3E}">
        <p14:creationId xmlns:p14="http://schemas.microsoft.com/office/powerpoint/2010/main" val="113950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1518</Words>
  <Application>Microsoft Macintosh PowerPoint</Application>
  <PresentationFormat>Widescreen</PresentationFormat>
  <Paragraphs>84</Paragraphs>
  <Slides>13</Slides>
  <Notes>1</Notes>
  <HiddenSlides>4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Conformal Inference  </vt:lpstr>
      <vt:lpstr>Introduction</vt:lpstr>
      <vt:lpstr>Setup</vt:lpstr>
      <vt:lpstr>Why ceil?</vt:lpstr>
      <vt:lpstr>Full Conformal Prediction for a Discrete Response</vt:lpstr>
      <vt:lpstr>Split Conformal Prediction</vt:lpstr>
      <vt:lpstr>Insights from Split Conformal Prediction</vt:lpstr>
      <vt:lpstr>A Simple Conformal Score </vt:lpstr>
      <vt:lpstr>Classification: Adaptive Prediction Sets [1]</vt:lpstr>
      <vt:lpstr>APS continued</vt:lpstr>
      <vt:lpstr>Conformalized Quantile Regression [1]</vt:lpstr>
      <vt:lpstr>CQR continued</vt:lpstr>
      <vt:lpstr>Thanks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Conformal Inference  </dc:title>
  <dc:creator>Choudhuri, Akash</dc:creator>
  <cp:lastModifiedBy>Choudhuri, Akash</cp:lastModifiedBy>
  <cp:revision>2</cp:revision>
  <dcterms:created xsi:type="dcterms:W3CDTF">2024-02-22T18:15:46Z</dcterms:created>
  <dcterms:modified xsi:type="dcterms:W3CDTF">2024-03-20T02:34:25Z</dcterms:modified>
</cp:coreProperties>
</file>